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Playfair Display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DC7EDC7-FF1E-4162-8454-DA65AC63F10F}">
  <a:tblStyle styleId="{ADC7EDC7-FF1E-4162-8454-DA65AC63F1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layfairDisplay-bold.fntdata"/><Relationship Id="rId25" Type="http://schemas.openxmlformats.org/officeDocument/2006/relationships/font" Target="fonts/PlayfairDisplay-regular.fntdata"/><Relationship Id="rId28" Type="http://schemas.openxmlformats.org/officeDocument/2006/relationships/font" Target="fonts/PlayfairDisplay-boldItalic.fntdata"/><Relationship Id="rId27" Type="http://schemas.openxmlformats.org/officeDocument/2006/relationships/font" Target="fonts/PlayfairDispl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22a049ab83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22a049ab83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2a049a85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22a049a85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2a049ab8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22a049ab8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2a049ab8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2a049ab8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22a049ab8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22a049ab8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2a049ab8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2a049ab8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2a049ab83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22a049ab83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6940782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6940782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41e9babf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41e9babf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22a049a8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22a049a8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1afd0ad4a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1afd0ad4a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22a049ab8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22a049ab8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22a049ab8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22a049ab8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41e9babf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241e9babf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22a049ab8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22a049ab8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269407822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269407822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241e9babf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241e9babf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22a049a85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22a049a85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733219" y="2235351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630600" y="136800"/>
            <a:ext cx="7893000" cy="18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630600" y="3228375"/>
            <a:ext cx="7893000" cy="12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"/>
          <p:cNvSpPr txBox="1"/>
          <p:nvPr>
            <p:ph hasCustomPrompt="1" type="title"/>
          </p:nvPr>
        </p:nvSpPr>
        <p:spPr>
          <a:xfrm>
            <a:off x="586725" y="1353788"/>
            <a:ext cx="79707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586725" y="2968388"/>
            <a:ext cx="79707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509550" y="1921350"/>
            <a:ext cx="8124900" cy="13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-125" y="5045700"/>
            <a:ext cx="9144000" cy="9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" name="Google Shape;23;p4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5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417950"/>
            <a:ext cx="3999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832400" y="1417950"/>
            <a:ext cx="3999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37;p7"/>
          <p:cNvCxnSpPr/>
          <p:nvPr/>
        </p:nvCxnSpPr>
        <p:spPr>
          <a:xfrm>
            <a:off x="411044" y="1417772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1640350"/>
            <a:ext cx="2808000" cy="29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8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4572000" y="-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" name="Google Shape;49;p9"/>
          <p:cNvSpPr txBox="1"/>
          <p:nvPr>
            <p:ph type="title"/>
          </p:nvPr>
        </p:nvSpPr>
        <p:spPr>
          <a:xfrm>
            <a:off x="265500" y="1084625"/>
            <a:ext cx="4045200" cy="17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0" name="Google Shape;50;p9"/>
          <p:cNvSpPr txBox="1"/>
          <p:nvPr>
            <p:ph idx="1" type="subTitle"/>
          </p:nvPr>
        </p:nvSpPr>
        <p:spPr>
          <a:xfrm>
            <a:off x="265500" y="2845200"/>
            <a:ext cx="4045200" cy="14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lue-gold">
    <p:bg>
      <p:bgPr>
        <a:solidFill>
          <a:srgbClr val="3D85C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kaggle.com/datasets/theworldbank/global-economic-monitor" TargetMode="External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type="ctrTitle"/>
          </p:nvPr>
        </p:nvSpPr>
        <p:spPr>
          <a:xfrm>
            <a:off x="630600" y="60600"/>
            <a:ext cx="7893000" cy="18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Monthly Global CPI Price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3"/>
          <p:cNvSpPr txBox="1"/>
          <p:nvPr>
            <p:ph idx="1" type="subTitle"/>
          </p:nvPr>
        </p:nvSpPr>
        <p:spPr>
          <a:xfrm>
            <a:off x="1750975" y="4256450"/>
            <a:ext cx="5565900" cy="12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By: Michael Ryvin and Karishni Patel</a:t>
            </a:r>
            <a:endParaRPr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3"/>
          <p:cNvPicPr preferRelativeResize="0"/>
          <p:nvPr/>
        </p:nvPicPr>
        <p:blipFill rotWithShape="1">
          <a:blip r:embed="rId3">
            <a:alphaModFix/>
          </a:blip>
          <a:srcRect b="4861" l="0" r="0" t="0"/>
          <a:stretch/>
        </p:blipFill>
        <p:spPr>
          <a:xfrm>
            <a:off x="833350" y="1068237"/>
            <a:ext cx="7487508" cy="32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2"/>
          <p:cNvPicPr preferRelativeResize="0"/>
          <p:nvPr/>
        </p:nvPicPr>
        <p:blipFill rotWithShape="1">
          <a:blip r:embed="rId3">
            <a:alphaModFix/>
          </a:blip>
          <a:srcRect b="9980" l="10105" r="4759" t="3002"/>
          <a:stretch/>
        </p:blipFill>
        <p:spPr>
          <a:xfrm>
            <a:off x="2058313" y="473762"/>
            <a:ext cx="5027376" cy="419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 of Moving Block Bootstrap</a:t>
            </a:r>
            <a:endParaRPr/>
          </a:p>
        </p:txBody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Time series models have at least four sources of uncertainty: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Random error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Parameter estimate error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Model choice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Assumption of correlation between historical and future dat</a:t>
            </a:r>
            <a:r>
              <a:rPr lang="en"/>
              <a:t>a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Moving bootstraps use “bagging” (bootstrap aggregating) and take into account (a) and (b) whereas traditional models only incorporate (a)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This project used 10 simulations each with different parameter estimates</a:t>
            </a:r>
            <a:endParaRPr sz="1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4" name="Google Shape;144;p24"/>
          <p:cNvGraphicFramePr/>
          <p:nvPr/>
        </p:nvGraphicFramePr>
        <p:xfrm>
          <a:off x="150" y="-1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{ADC7EDC7-FF1E-4162-8454-DA65AC63F10F}</a:tableStyleId>
              </a:tblPr>
              <a:tblGrid>
                <a:gridCol w="1306275"/>
                <a:gridCol w="1306275"/>
                <a:gridCol w="1306275"/>
                <a:gridCol w="1306275"/>
                <a:gridCol w="1306275"/>
                <a:gridCol w="1306275"/>
                <a:gridCol w="1306275"/>
              </a:tblGrid>
              <a:tr h="269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63500" marB="63500" marR="63500" marL="63500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1989-2019 </a:t>
                      </a:r>
                      <a:endParaRPr sz="900"/>
                    </a:p>
                  </a:txBody>
                  <a:tcPr marT="63500" marB="63500" marR="63500" marL="6350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2012-2019</a:t>
                      </a:r>
                      <a:endParaRPr sz="900"/>
                    </a:p>
                  </a:txBody>
                  <a:tcPr marT="63500" marB="63500" marR="63500" marL="63500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2017-2019</a:t>
                      </a:r>
                      <a:endParaRPr sz="900"/>
                    </a:p>
                  </a:txBody>
                  <a:tcPr marT="63500" marB="63500" marR="63500" marL="63500"/>
                </a:tc>
                <a:tc hMerge="1"/>
              </a:tr>
              <a:tr h="265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Region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Mean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SD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Mean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SD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Mean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SD</a:t>
                      </a:r>
                      <a:endParaRPr sz="900"/>
                    </a:p>
                  </a:txBody>
                  <a:tcPr marT="63500" marB="63500" marR="63500" marL="63500"/>
                </a:tc>
              </a:tr>
              <a:tr h="265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Developing Asia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00"/>
                          </a:highlight>
                        </a:rPr>
                        <a:t>2.622865  </a:t>
                      </a:r>
                      <a:endParaRPr sz="900">
                        <a:highlight>
                          <a:srgbClr val="FFFF00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0.4238488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00"/>
                          </a:highlight>
                        </a:rPr>
                        <a:t>2.664424 </a:t>
                      </a:r>
                      <a:endParaRPr sz="900">
                        <a:highlight>
                          <a:srgbClr val="FFFF00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0.2242972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00"/>
                          </a:highlight>
                        </a:rPr>
                        <a:t>2.904942 </a:t>
                      </a:r>
                      <a:endParaRPr sz="900">
                        <a:highlight>
                          <a:srgbClr val="FFFF00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0.1968006</a:t>
                      </a:r>
                      <a:endParaRPr sz="900"/>
                    </a:p>
                  </a:txBody>
                  <a:tcPr marT="63500" marB="63500" marR="63500" marL="63500"/>
                </a:tc>
              </a:tr>
              <a:tr h="265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Developing Countries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00"/>
                          </a:highlight>
                        </a:rPr>
                        <a:t>3.031491 </a:t>
                      </a:r>
                      <a:endParaRPr sz="900">
                        <a:highlight>
                          <a:srgbClr val="FFFF00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0.228516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00"/>
                          </a:highlight>
                        </a:rPr>
                        <a:t>2.956536 </a:t>
                      </a:r>
                      <a:endParaRPr sz="900">
                        <a:highlight>
                          <a:srgbClr val="FFFF00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0.2557012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00"/>
                          </a:highlight>
                        </a:rPr>
                        <a:t>2.986759 </a:t>
                      </a:r>
                      <a:endParaRPr sz="900">
                        <a:highlight>
                          <a:srgbClr val="FFFF00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0.1745987</a:t>
                      </a:r>
                      <a:endParaRPr sz="900"/>
                    </a:p>
                  </a:txBody>
                  <a:tcPr marT="63500" marB="63500" marR="63500" marL="63500"/>
                </a:tc>
              </a:tr>
              <a:tr h="401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East Asia &amp; Pacific Developing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00"/>
                          </a:highlight>
                        </a:rPr>
                        <a:t>2.008672 </a:t>
                      </a:r>
                      <a:endParaRPr sz="900">
                        <a:highlight>
                          <a:srgbClr val="FFFF00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0.7626217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00"/>
                          </a:highlight>
                        </a:rPr>
                        <a:t>2.153814</a:t>
                      </a:r>
                      <a:endParaRPr sz="900">
                        <a:highlight>
                          <a:srgbClr val="FFFF00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0.3893575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00"/>
                          </a:highlight>
                        </a:rPr>
                        <a:t>2.665854 </a:t>
                      </a:r>
                      <a:endParaRPr sz="900">
                        <a:highlight>
                          <a:srgbClr val="FFFF00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0.2200477</a:t>
                      </a:r>
                      <a:endParaRPr sz="900"/>
                    </a:p>
                  </a:txBody>
                  <a:tcPr marT="63500" marB="63500" marR="63500" marL="63500"/>
                </a:tc>
              </a:tr>
              <a:tr h="401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Europe &amp; Central Asia Developing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4.517229 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2.33392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2.859172 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0.4202721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2.96644 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0.2694802</a:t>
                      </a:r>
                      <a:endParaRPr sz="900"/>
                    </a:p>
                  </a:txBody>
                  <a:tcPr marT="63500" marB="63500" marR="63500" marL="63500"/>
                </a:tc>
              </a:tr>
              <a:tr h="324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High Income Countries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00"/>
                          </a:highlight>
                        </a:rPr>
                        <a:t>1.862138 </a:t>
                      </a:r>
                      <a:endParaRPr sz="900">
                        <a:highlight>
                          <a:srgbClr val="FFFF00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0.09621868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00"/>
                          </a:highlight>
                        </a:rPr>
                        <a:t>1.703219 </a:t>
                      </a:r>
                      <a:endParaRPr sz="900">
                        <a:highlight>
                          <a:srgbClr val="FFFF00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0.2691937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00"/>
                          </a:highlight>
                        </a:rPr>
                        <a:t>1.887336 </a:t>
                      </a:r>
                      <a:endParaRPr sz="900">
                        <a:highlight>
                          <a:srgbClr val="FFFF00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0.1776456</a:t>
                      </a:r>
                      <a:endParaRPr sz="900"/>
                    </a:p>
                  </a:txBody>
                  <a:tcPr marT="63500" marB="63500" marR="63500" marL="63500"/>
                </a:tc>
              </a:tr>
              <a:tr h="265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High Income: OECD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1.822395 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0.2109424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1.807372 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0.180072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2.07341 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0.1624291</a:t>
                      </a:r>
                      <a:endParaRPr sz="900"/>
                    </a:p>
                  </a:txBody>
                  <a:tcPr marT="63500" marB="63500" marR="63500" marL="63500"/>
                </a:tc>
              </a:tr>
              <a:tr h="401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Latin America &amp; Caribbean Developing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2.907194 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0.5468851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2.711332 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0.1542485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2.877627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0.01174036</a:t>
                      </a:r>
                      <a:endParaRPr sz="900"/>
                    </a:p>
                  </a:txBody>
                  <a:tcPr marT="63500" marB="63500" marR="63500" marL="63500"/>
                </a:tc>
              </a:tr>
              <a:tr h="401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Middle Income Countries (MIC)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2.901799 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0.2477294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3.063643 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0.2310371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3.048797 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0.03380985</a:t>
                      </a:r>
                      <a:endParaRPr sz="900"/>
                    </a:p>
                  </a:txBody>
                  <a:tcPr marT="63500" marB="63500" marR="63500" marL="63500"/>
                </a:tc>
              </a:tr>
              <a:tr h="413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Middle East and North Africa Developing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3.995953 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1.007695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3.672488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0.5255686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3.900084 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0.3054027</a:t>
                      </a:r>
                      <a:endParaRPr sz="900"/>
                    </a:p>
                  </a:txBody>
                  <a:tcPr marT="63500" marB="63500" marR="63500" marL="63500"/>
                </a:tc>
              </a:tr>
              <a:tr h="401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High Income: Non-OECD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1.261122 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0.2821389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1.088916 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0.1690771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1.280971 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0.2129597</a:t>
                      </a:r>
                      <a:endParaRPr sz="900"/>
                    </a:p>
                  </a:txBody>
                  <a:tcPr marT="63500" marB="63500" marR="63500" marL="63500"/>
                </a:tc>
              </a:tr>
              <a:tr h="265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South Asia Developing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00"/>
                          </a:highlight>
                        </a:rPr>
                        <a:t>6.133724 </a:t>
                      </a:r>
                      <a:endParaRPr sz="900">
                        <a:highlight>
                          <a:srgbClr val="FFFF00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1.017179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00"/>
                          </a:highlight>
                        </a:rPr>
                        <a:t>6.157171</a:t>
                      </a:r>
                      <a:endParaRPr sz="900">
                        <a:highlight>
                          <a:srgbClr val="FFFF00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0.6973637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00"/>
                          </a:highlight>
                        </a:rPr>
                        <a:t>5.667757 </a:t>
                      </a:r>
                      <a:endParaRPr sz="900">
                        <a:highlight>
                          <a:srgbClr val="FFFF00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0.2166167</a:t>
                      </a:r>
                      <a:endParaRPr sz="900"/>
                    </a:p>
                  </a:txBody>
                  <a:tcPr marT="63500" marB="63500" marR="63500" marL="63500"/>
                </a:tc>
              </a:tr>
              <a:tr h="401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Sub Saharan Africa Developing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00"/>
                          </a:highlight>
                        </a:rPr>
                        <a:t>3.773362 </a:t>
                      </a:r>
                      <a:endParaRPr sz="900">
                        <a:highlight>
                          <a:srgbClr val="FFFF00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0.3844401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00"/>
                          </a:highlight>
                        </a:rPr>
                        <a:t>3.503667</a:t>
                      </a:r>
                      <a:endParaRPr sz="900">
                        <a:highlight>
                          <a:srgbClr val="FFFF00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0.260516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00"/>
                          </a:highlight>
                        </a:rPr>
                        <a:t>3.473896</a:t>
                      </a:r>
                      <a:endParaRPr sz="900">
                        <a:highlight>
                          <a:srgbClr val="FFFF00"/>
                        </a:highlight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0.1186552</a:t>
                      </a:r>
                      <a:endParaRPr sz="900"/>
                    </a:p>
                  </a:txBody>
                  <a:tcPr marT="63500" marB="63500" marR="63500" marL="63500"/>
                </a:tc>
              </a:tr>
              <a:tr h="401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World (WBG members)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2.154067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0.1958899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2.107762 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0.2420809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2.262963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0.08984811</a:t>
                      </a:r>
                      <a:endParaRPr sz="9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363" y="0"/>
            <a:ext cx="777128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75" name="Google Shape;175;p30"/>
          <p:cNvSpPr txBox="1"/>
          <p:nvPr>
            <p:ph idx="1" type="body"/>
          </p:nvPr>
        </p:nvSpPr>
        <p:spPr>
          <a:xfrm>
            <a:off x="4983925" y="811550"/>
            <a:ext cx="38484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629"/>
              <a:t>The Average CPI for </a:t>
            </a:r>
            <a:endParaRPr sz="1629"/>
          </a:p>
          <a:p>
            <a:pPr indent="-332105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30"/>
              <a:buChar char="-"/>
            </a:pPr>
            <a:r>
              <a:rPr lang="en" sz="1629"/>
              <a:t>High Income Countries</a:t>
            </a:r>
            <a:endParaRPr sz="1629"/>
          </a:p>
          <a:p>
            <a:pPr indent="-31051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90"/>
              <a:buChar char="-"/>
            </a:pPr>
            <a:r>
              <a:rPr lang="en" sz="1290"/>
              <a:t>did not match our hypothesis</a:t>
            </a:r>
            <a:endParaRPr sz="1290"/>
          </a:p>
          <a:p>
            <a:pPr indent="-31051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90"/>
              <a:buChar char="-"/>
            </a:pPr>
            <a:r>
              <a:rPr lang="en" sz="1290"/>
              <a:t>decrease in the average change in prices </a:t>
            </a:r>
            <a:endParaRPr sz="1290"/>
          </a:p>
          <a:p>
            <a:pPr indent="-33210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30"/>
              <a:buChar char="-"/>
            </a:pPr>
            <a:r>
              <a:rPr lang="en" sz="1629"/>
              <a:t>Middle Income Countries</a:t>
            </a:r>
            <a:endParaRPr sz="1629"/>
          </a:p>
          <a:p>
            <a:pPr indent="-31051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90"/>
              <a:buChar char="-"/>
            </a:pPr>
            <a:r>
              <a:rPr lang="en" sz="1290"/>
              <a:t>did match our hypothesis</a:t>
            </a:r>
            <a:endParaRPr sz="1290"/>
          </a:p>
          <a:p>
            <a:pPr indent="-31051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90"/>
              <a:buChar char="-"/>
            </a:pPr>
            <a:r>
              <a:rPr lang="en" sz="1290"/>
              <a:t>increase in the average change in prices</a:t>
            </a:r>
            <a:endParaRPr sz="1290"/>
          </a:p>
          <a:p>
            <a:pPr indent="-33210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30"/>
              <a:buChar char="-"/>
            </a:pPr>
            <a:r>
              <a:rPr lang="en" sz="1629"/>
              <a:t>Developing  Countries</a:t>
            </a:r>
            <a:endParaRPr sz="1629"/>
          </a:p>
          <a:p>
            <a:pPr indent="-31051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90"/>
              <a:buChar char="-"/>
            </a:pPr>
            <a:r>
              <a:rPr lang="en" sz="1290"/>
              <a:t>did not match our hypothesis</a:t>
            </a:r>
            <a:endParaRPr sz="1290"/>
          </a:p>
          <a:p>
            <a:pPr indent="-31051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90"/>
              <a:buChar char="-"/>
            </a:pPr>
            <a:r>
              <a:rPr lang="en" sz="1290"/>
              <a:t>decrease in the average change in prices</a:t>
            </a:r>
            <a:endParaRPr sz="129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rPr lang="en" sz="1629"/>
              <a:t>from the first subset of data (1989-2019) to the second subset (2012-2019). </a:t>
            </a:r>
            <a:endParaRPr sz="1629"/>
          </a:p>
        </p:txBody>
      </p:sp>
      <p:pic>
        <p:nvPicPr>
          <p:cNvPr id="176" name="Google Shape;176;p30"/>
          <p:cNvPicPr preferRelativeResize="0"/>
          <p:nvPr/>
        </p:nvPicPr>
        <p:blipFill rotWithShape="1">
          <a:blip r:embed="rId3">
            <a:alphaModFix/>
          </a:blip>
          <a:srcRect b="4549" l="0" r="0" t="4284"/>
          <a:stretch/>
        </p:blipFill>
        <p:spPr>
          <a:xfrm>
            <a:off x="311700" y="1017725"/>
            <a:ext cx="4672226" cy="394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Bibliography </a:t>
            </a:r>
            <a:endParaRPr/>
          </a:p>
        </p:txBody>
      </p:sp>
      <p:sp>
        <p:nvSpPr>
          <p:cNvPr id="182" name="Google Shape;182;p31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Analytics, Moody's. “Consumer Price Index (CPI) - Country / Jurisdiction List.” </a:t>
            </a:r>
            <a:r>
              <a:rPr i="1" lang="en" sz="1100">
                <a:latin typeface="Arial"/>
                <a:ea typeface="Arial"/>
                <a:cs typeface="Arial"/>
                <a:sym typeface="Arial"/>
              </a:rPr>
              <a:t>Consumer Price Index (CPI) - Country List | Economic Indicators | Moody's Analytics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, https://www.economy.com/indicators/consumer-price-index-cpi.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Bank, World. “Global Economic Monitor.” </a:t>
            </a:r>
            <a:r>
              <a:rPr i="1" lang="en" sz="1100">
                <a:latin typeface="Arial"/>
                <a:ea typeface="Arial"/>
                <a:cs typeface="Arial"/>
                <a:sym typeface="Arial"/>
              </a:rPr>
              <a:t>Kaggle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, 16 May 2019, https://www.kaggle.com/datasets/theworldbank/global-economic-monitor.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Fernando, Jason. “Consumer Price Index (CPI).” </a:t>
            </a:r>
            <a:r>
              <a:rPr i="1" lang="en" sz="1100">
                <a:latin typeface="Arial"/>
                <a:ea typeface="Arial"/>
                <a:cs typeface="Arial"/>
                <a:sym typeface="Arial"/>
              </a:rPr>
              <a:t>Investopedia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, Investopedia, 7 Apr. 2022, https://www.investopedia.com/terms/c/consumerpriceindex.asp#:~:text=The%20Consumer%20Price%20Index%20(CPI)%20is%20a%20measure%20that%20examines,of%20goods%20and%20averaging%20them.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352" y="3091287"/>
            <a:ext cx="2008099" cy="18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8025" y="3091287"/>
            <a:ext cx="2666175" cy="177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311700" y="10737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Introduction</a:t>
            </a:r>
            <a:endParaRPr sz="4800"/>
          </a:p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>
            <a:off x="4255075" y="1417800"/>
            <a:ext cx="45771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purpose of this project is to apply a moving block bootstrap to monthly Consumer Price Index prices of different countries grouped by development, region, and income.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4"/>
          <p:cNvPicPr preferRelativeResize="0"/>
          <p:nvPr/>
        </p:nvPicPr>
        <p:blipFill rotWithShape="1">
          <a:blip r:embed="rId3">
            <a:alphaModFix/>
          </a:blip>
          <a:srcRect b="9980" l="10105" r="4759" t="3002"/>
          <a:stretch/>
        </p:blipFill>
        <p:spPr>
          <a:xfrm>
            <a:off x="311700" y="1367525"/>
            <a:ext cx="4082701" cy="340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311700" y="1992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Hypothesis</a:t>
            </a:r>
            <a:endParaRPr sz="4800"/>
          </a:p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311700" y="1417800"/>
            <a:ext cx="31248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If we forecast CPI from 1989 to 2019, then we will see an increase in the average change in prices in high, middle, and </a:t>
            </a:r>
            <a:r>
              <a:rPr lang="en"/>
              <a:t>developing</a:t>
            </a:r>
            <a:r>
              <a:rPr lang="en"/>
              <a:t> countries. </a:t>
            </a:r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6500" y="1247350"/>
            <a:ext cx="5395792" cy="337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/>
          <p:nvPr/>
        </p:nvSpPr>
        <p:spPr>
          <a:xfrm>
            <a:off x="6174263" y="370088"/>
            <a:ext cx="2786100" cy="857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CPI? How is it measured?</a:t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5644500" y="1417800"/>
            <a:ext cx="31878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Consumer Price Index (CPI) is a measure that examines the weighted average of prices of a basket of consumer goods and services, such as transportation, food, and medical care.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It is calculated by taking price changes for each item in the predetermined basket of goods and averaging them.</a:t>
            </a:r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8950" y="372725"/>
            <a:ext cx="2796725" cy="85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92950"/>
            <a:ext cx="5332811" cy="300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Dataset</a:t>
            </a:r>
            <a:endParaRPr/>
          </a:p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3501900" y="996300"/>
            <a:ext cx="53304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We got our dataset from: </a:t>
            </a:r>
            <a:r>
              <a:rPr lang="en" sz="1600" u="sng">
                <a:hlinkClick r:id="rId3"/>
              </a:rPr>
              <a:t>https://www.kaggle.com/datasets/theworldbank/global-economic-monitor</a:t>
            </a:r>
            <a:r>
              <a:rPr lang="en" sz="1600"/>
              <a:t> (monthly)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Providing daily updates of global economic developments, with coverage of high income as well as developing countries. 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Daily data updates are provided for exchange rates, equity markets, and emerging market bond indices. 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Monthly data coverage (updated daily and populated upon availability) is provided for consumer prices, high-tech market indicators, industrial production and merchandise trade.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00" name="Google Shape;100;p17"/>
          <p:cNvPicPr preferRelativeResize="0"/>
          <p:nvPr/>
        </p:nvPicPr>
        <p:blipFill rotWithShape="1">
          <a:blip r:embed="rId4">
            <a:alphaModFix/>
          </a:blip>
          <a:srcRect b="0" l="0" r="39287" t="0"/>
          <a:stretch/>
        </p:blipFill>
        <p:spPr>
          <a:xfrm>
            <a:off x="311700" y="1129300"/>
            <a:ext cx="3668400" cy="339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 the Dataset	</a:t>
            </a:r>
            <a:endParaRPr/>
          </a:p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4176350" y="1417800"/>
            <a:ext cx="46560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Removed the low income country </a:t>
            </a:r>
            <a:r>
              <a:rPr lang="en"/>
              <a:t>column</a:t>
            </a:r>
            <a:r>
              <a:rPr lang="en"/>
              <a:t> because a lot of the data was missing and there were a lot of negative values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Removed the last month because there were missing values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Created three subsets for several time periods(1989-2019, 2012-2019, 2017-2019)</a:t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 b="4942" l="0" r="0" t="0"/>
          <a:stretch/>
        </p:blipFill>
        <p:spPr>
          <a:xfrm>
            <a:off x="311700" y="915675"/>
            <a:ext cx="3864638" cy="4023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Regions in the Dataset</a:t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5071025" y="996300"/>
            <a:ext cx="39198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Developing Countries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Developing Asia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East Asia/Pacific Developing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Europe/Central Asia Developing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Latin America/Caribbean Developing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South Asia Developing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Sub-Saharan Africa Developing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Middle East/North Africa Developing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High Income Countries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High Income OECD Countries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High Income Non-OECD Countries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Middle Income Countries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EA9999"/>
                </a:solidFill>
              </a:rPr>
              <a:t>Low Income Countries</a:t>
            </a:r>
            <a:endParaRPr sz="1400"/>
          </a:p>
        </p:txBody>
      </p:sp>
      <p:pic>
        <p:nvPicPr>
          <p:cNvPr id="114" name="Google Shape;114;p19"/>
          <p:cNvPicPr preferRelativeResize="0"/>
          <p:nvPr/>
        </p:nvPicPr>
        <p:blipFill rotWithShape="1">
          <a:blip r:embed="rId3">
            <a:alphaModFix/>
          </a:blip>
          <a:srcRect b="9386" l="4449" r="10955" t="11267"/>
          <a:stretch/>
        </p:blipFill>
        <p:spPr>
          <a:xfrm>
            <a:off x="311697" y="1417800"/>
            <a:ext cx="4759329" cy="315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 Code</a:t>
            </a:r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9325" y="0"/>
            <a:ext cx="2064675" cy="160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 txBox="1"/>
          <p:nvPr/>
        </p:nvSpPr>
        <p:spPr>
          <a:xfrm>
            <a:off x="311700" y="1215400"/>
            <a:ext cx="8292000" cy="4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for(w in 2:15) {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start &lt;- tsp(ts(my_data[[w]],frequency = 12))[2]-1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#Skip because not enough data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if(w==9) {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next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}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sim &lt;- bld.mbb.bootstrap(ts(my_data[[w]],frequency = 12), 10) %&gt;%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as.data.frame() %&gt;%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ts(frequency=12, start=1989.5)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fc &lt;- purrr::map(as.list(sim),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              function(x){forecast(ets(x))[["mean"]]}) %&gt;%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as.data.frame() %&gt;%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ts(frequency=12, start=start+1989.5</a:t>
            </a: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print(autoplot(ts(my_data[[w]],frequency = 12,start=1989.5)) +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autolayer(sim, colour=TRUE) +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autolayer(fc, colour=TRUE) +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autolayer(ts(my_data[[w]],frequency = 12,start=1989.5), colour=FALSE) +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ylab("Consumer Price Index") +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guides(colour="none") + ggtitle(names(my_data[w])) )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cat("The average predicted value for", names(my_data3[w]), "is:", mean(fc), "\n"  )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cat("The standard deviation of the predicted value for", names(my_data3[w]), "is:", sd(fc) )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}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</a:t>
            </a:r>
            <a:r>
              <a:rPr lang="en"/>
              <a:t> Box-Cox and Loess Moving Block Bootstrap</a:t>
            </a:r>
            <a:endParaRPr/>
          </a:p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5295325" y="1417800"/>
            <a:ext cx="35370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time series is Box-Cox transformed then decomposed into trend, seasonal, and random variation components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Random variation components are bootstrapped from contiguous sections of the time series and joined together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Trend and seasonal components are combined with bootstrap variation components, Box-Cox transform inverted</a:t>
            </a:r>
            <a:endParaRPr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100" y="1017725"/>
            <a:ext cx="4654775" cy="370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ue &amp; Gold">
  <a:themeElements>
    <a:clrScheme name="Blue &amp; Gold">
      <a:dk1>
        <a:srgbClr val="FFFFFF"/>
      </a:dk1>
      <a:lt1>
        <a:srgbClr val="01AFD1"/>
      </a:lt1>
      <a:dk2>
        <a:srgbClr val="1E2D31"/>
      </a:dk2>
      <a:lt2>
        <a:srgbClr val="BFC7CA"/>
      </a:lt2>
      <a:accent1>
        <a:srgbClr val="006F85"/>
      </a:accent1>
      <a:accent2>
        <a:srgbClr val="AF4345"/>
      </a:accent2>
      <a:accent3>
        <a:srgbClr val="47D06A"/>
      </a:accent3>
      <a:accent4>
        <a:srgbClr val="F58F8F"/>
      </a:accent4>
      <a:accent5>
        <a:srgbClr val="F6CD4C"/>
      </a:accent5>
      <a:accent6>
        <a:srgbClr val="F8E71C"/>
      </a:accent6>
      <a:hlink>
        <a:srgbClr val="F6CD4C"/>
      </a:hlink>
      <a:folHlink>
        <a:srgbClr val="F6CD4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